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sldIdLst>
    <p:sldId id="259" r:id="rId5"/>
    <p:sldId id="261" r:id="rId6"/>
    <p:sldId id="270" r:id="rId7"/>
    <p:sldId id="263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377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9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5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1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3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0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7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296" y="970377"/>
            <a:ext cx="6122504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8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9096" y="2004531"/>
            <a:ext cx="5589104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6938" y="3886200"/>
            <a:ext cx="615563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311" y="993569"/>
            <a:ext cx="6082749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12" y="2120348"/>
            <a:ext cx="6082748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21" y="4393648"/>
            <a:ext cx="60562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3321" y="2893461"/>
            <a:ext cx="60562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67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123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614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61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6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07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5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9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69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3569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0348"/>
            <a:ext cx="82296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8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4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98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9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2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4088"/>
            <a:ext cx="4038600" cy="4072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4088"/>
            <a:ext cx="4038600" cy="407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61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791"/>
            <a:ext cx="4040188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03805"/>
            <a:ext cx="4040188" cy="382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5791"/>
            <a:ext cx="4041775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03805"/>
            <a:ext cx="4041775" cy="38223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75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08383"/>
            <a:ext cx="5111750" cy="53177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74574"/>
            <a:ext cx="3008313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2087"/>
            <a:ext cx="54864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6374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1077"/>
            <a:ext cx="82296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0800" y="963742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2001077"/>
            <a:ext cx="60960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5" r:id="rId5"/>
    <p:sldLayoutId id="214748367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79CF-62C9-4CF9-8CCC-C39FDD4B4342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38515-DBF6-44EE-87AB-C9245107266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/>
              <a:t>EMC </a:t>
            </a:r>
            <a:r>
              <a:rPr lang="en-US" altLang="en-US" b="1" dirty="0" smtClean="0"/>
              <a:t>2016</a:t>
            </a: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/>
              <a:t>Chapter Chair Dinner and Social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IEEE EMC Society Italy Chapter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Luigi Caputo (luigi.caputo@aseasistemi.com)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8178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Chapter </a:t>
            </a:r>
            <a:r>
              <a:rPr lang="en-US" dirty="0" smtClean="0"/>
              <a:t>Status</a:t>
            </a:r>
            <a:br>
              <a:rPr lang="en-US" dirty="0" smtClean="0"/>
            </a:br>
            <a:r>
              <a:rPr lang="it-IT" sz="2200" dirty="0" smtClean="0"/>
              <a:t>(</a:t>
            </a:r>
            <a:r>
              <a:rPr lang="it-IT" sz="2200" dirty="0" err="1" smtClean="0"/>
              <a:t>Renewal</a:t>
            </a:r>
            <a:r>
              <a:rPr lang="it-IT" sz="2200" dirty="0" smtClean="0"/>
              <a:t> </a:t>
            </a:r>
            <a:r>
              <a:rPr lang="it-IT" sz="2200" dirty="0"/>
              <a:t>of the </a:t>
            </a:r>
            <a:r>
              <a:rPr lang="it-IT" sz="2200" dirty="0" err="1"/>
              <a:t>Officers</a:t>
            </a:r>
            <a:r>
              <a:rPr lang="it-IT" sz="2200" dirty="0"/>
              <a:t> </a:t>
            </a:r>
            <a:r>
              <a:rPr lang="it-IT" sz="2200" dirty="0" smtClean="0"/>
              <a:t>- </a:t>
            </a:r>
            <a:r>
              <a:rPr lang="it-IT" sz="2200" dirty="0" err="1" smtClean="0"/>
              <a:t>January</a:t>
            </a:r>
            <a:r>
              <a:rPr lang="it-IT" sz="2200" dirty="0" smtClean="0"/>
              <a:t> 2015)</a:t>
            </a:r>
            <a:r>
              <a:rPr lang="it-IT" sz="2200" dirty="0"/>
              <a:t/>
            </a:r>
            <a:br>
              <a:rPr lang="it-IT" sz="2200" dirty="0"/>
            </a:br>
            <a:endParaRPr lang="it-IT" sz="2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3073266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Chair: Luigi Caputo</a:t>
            </a:r>
          </a:p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Vice-Chair: Antonio </a:t>
            </a:r>
            <a:r>
              <a:rPr lang="en-US" altLang="zh-CN" dirty="0" err="1">
                <a:solidFill>
                  <a:schemeClr val="tx1"/>
                </a:solidFill>
                <a:ea typeface="宋体" charset="-122"/>
              </a:rPr>
              <a:t>Sorrentino</a:t>
            </a:r>
            <a:endParaRPr lang="en-US" altLang="zh-CN" dirty="0">
              <a:solidFill>
                <a:schemeClr val="tx1"/>
              </a:solidFill>
              <a:ea typeface="宋体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Secretary: Domenico Festa</a:t>
            </a:r>
          </a:p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Treasure: Domenico Festa</a:t>
            </a:r>
          </a:p>
          <a:p>
            <a:r>
              <a:rPr lang="en-US" altLang="zh-CN" dirty="0">
                <a:solidFill>
                  <a:schemeClr val="tx1"/>
                </a:solidFill>
                <a:ea typeface="宋体" charset="-122"/>
              </a:rPr>
              <a:t>Members: 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80</a:t>
            </a:r>
            <a:endParaRPr lang="en-US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305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1500052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Chapter Activities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2066790"/>
            <a:ext cx="7097486" cy="393341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Seminar: Electromagnetic Compatibility and Cellular Mobile Phones</a:t>
            </a:r>
          </a:p>
          <a:p>
            <a:r>
              <a:rPr lang="en-US" sz="1800" dirty="0" smtClean="0"/>
              <a:t>	Luigi Caputo (ASEA </a:t>
            </a:r>
            <a:r>
              <a:rPr lang="en-US" sz="1800" dirty="0" err="1" smtClean="0"/>
              <a:t>Sistemi</a:t>
            </a:r>
            <a:r>
              <a:rPr lang="en-US" sz="1800" dirty="0" smtClean="0"/>
              <a:t> Srl)</a:t>
            </a:r>
          </a:p>
          <a:p>
            <a:r>
              <a:rPr lang="en-US" sz="1800" dirty="0"/>
              <a:t>	</a:t>
            </a:r>
            <a:r>
              <a:rPr lang="en-US" sz="1800" dirty="0" err="1" smtClean="0"/>
              <a:t>Scuola</a:t>
            </a:r>
            <a:r>
              <a:rPr lang="en-US" sz="1800" dirty="0" smtClean="0"/>
              <a:t> Media </a:t>
            </a:r>
            <a:r>
              <a:rPr lang="en-US" sz="1800" dirty="0" err="1" smtClean="0"/>
              <a:t>Giuriolo</a:t>
            </a:r>
            <a:r>
              <a:rPr lang="en-US" sz="1800" dirty="0" smtClean="0"/>
              <a:t> – Vicenza – Italy (February 2015)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Considerations for Advancing Technology in Computer System </a:t>
            </a:r>
            <a:r>
              <a:rPr lang="en-US" sz="1800" dirty="0" smtClean="0"/>
              <a:t>Packaging</a:t>
            </a:r>
          </a:p>
          <a:p>
            <a:r>
              <a:rPr lang="it-IT" sz="1800" dirty="0" smtClean="0"/>
              <a:t>	Dale </a:t>
            </a:r>
            <a:r>
              <a:rPr lang="it-IT" sz="1800" dirty="0"/>
              <a:t>Becker, </a:t>
            </a:r>
            <a:r>
              <a:rPr lang="it-IT" sz="1800" dirty="0" err="1"/>
              <a:t>Ph.D</a:t>
            </a:r>
            <a:r>
              <a:rPr lang="it-IT" sz="1800" dirty="0"/>
              <a:t>. (IBM, Poughkeepsie, NY, </a:t>
            </a:r>
            <a:r>
              <a:rPr lang="it-IT" sz="1800" dirty="0" smtClean="0"/>
              <a:t>USA)</a:t>
            </a:r>
          </a:p>
          <a:p>
            <a:r>
              <a:rPr lang="it-IT" sz="1800" dirty="0" smtClean="0"/>
              <a:t>	Politecnico of </a:t>
            </a:r>
            <a:r>
              <a:rPr lang="it-IT" sz="1800" dirty="0" err="1" smtClean="0"/>
              <a:t>Turin</a:t>
            </a:r>
            <a:r>
              <a:rPr lang="it-IT" sz="1800" dirty="0" smtClean="0"/>
              <a:t> – </a:t>
            </a:r>
            <a:r>
              <a:rPr lang="it-IT" sz="1800" dirty="0" err="1" smtClean="0"/>
              <a:t>Italy</a:t>
            </a:r>
            <a:r>
              <a:rPr lang="it-IT" sz="1800" dirty="0" smtClean="0"/>
              <a:t> (April 2015)</a:t>
            </a:r>
          </a:p>
          <a:p>
            <a:endParaRPr 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Seminar: "Characteristic Mode Analysis of Radiating Structures in Digital </a:t>
            </a:r>
            <a:r>
              <a:rPr lang="en-US" sz="1800" dirty="0" smtClean="0"/>
              <a:t>Systems“</a:t>
            </a:r>
          </a:p>
          <a:p>
            <a:r>
              <a:rPr lang="it-IT" sz="1800" dirty="0" smtClean="0"/>
              <a:t>	Prof</a:t>
            </a:r>
            <a:r>
              <a:rPr lang="it-IT" sz="1800" dirty="0"/>
              <a:t>. Qi </a:t>
            </a:r>
            <a:r>
              <a:rPr lang="it-IT" sz="1800" dirty="0" smtClean="0"/>
              <a:t>Wu (</a:t>
            </a:r>
            <a:r>
              <a:rPr lang="en-US" sz="1800" dirty="0"/>
              <a:t>Institute of Electromagnetic Theory, </a:t>
            </a:r>
            <a:r>
              <a:rPr lang="en-US" sz="1800" dirty="0" smtClean="0"/>
              <a:t>TUHH – Germany)</a:t>
            </a:r>
          </a:p>
          <a:p>
            <a:r>
              <a:rPr lang="it-IT" sz="1800" dirty="0" smtClean="0"/>
              <a:t>	Politecnico </a:t>
            </a:r>
            <a:r>
              <a:rPr lang="it-IT" sz="1800" dirty="0"/>
              <a:t>of </a:t>
            </a:r>
            <a:r>
              <a:rPr lang="it-IT" sz="1800" dirty="0" err="1"/>
              <a:t>Turin</a:t>
            </a:r>
            <a:r>
              <a:rPr lang="it-IT" sz="1800" dirty="0"/>
              <a:t> – </a:t>
            </a:r>
            <a:r>
              <a:rPr lang="it-IT" sz="1800" dirty="0" err="1"/>
              <a:t>Italy</a:t>
            </a:r>
            <a:r>
              <a:rPr lang="it-IT" sz="1800" dirty="0"/>
              <a:t> </a:t>
            </a:r>
            <a:r>
              <a:rPr lang="it-IT" sz="1800" dirty="0" smtClean="0"/>
              <a:t>(</a:t>
            </a:r>
            <a:r>
              <a:rPr lang="it-IT" sz="1800" dirty="0" err="1" smtClean="0"/>
              <a:t>September</a:t>
            </a:r>
            <a:r>
              <a:rPr lang="it-IT" sz="1800" dirty="0" smtClean="0"/>
              <a:t> </a:t>
            </a:r>
            <a:r>
              <a:rPr lang="it-IT" sz="1800" dirty="0"/>
              <a:t>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95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208" y="1795462"/>
            <a:ext cx="5486400" cy="790984"/>
          </a:xfrm>
        </p:spPr>
        <p:txBody>
          <a:bodyPr>
            <a:noAutofit/>
          </a:bodyPr>
          <a:lstStyle/>
          <a:p>
            <a:pPr algn="ctr"/>
            <a:r>
              <a:rPr lang="it-IT" sz="2400" dirty="0"/>
              <a:t>Best </a:t>
            </a:r>
            <a:r>
              <a:rPr lang="it-IT" sz="2400" dirty="0" err="1"/>
              <a:t>practicies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66756" y="2798308"/>
            <a:ext cx="5662249" cy="1442765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ea typeface="宋体" charset="-122"/>
              </a:rPr>
              <a:t>Increase the number of members to enhance the </a:t>
            </a:r>
            <a:r>
              <a:rPr lang="en-US" altLang="zh-CN" sz="2400" dirty="0" smtClean="0">
                <a:ea typeface="宋体" charset="-122"/>
              </a:rPr>
              <a:t>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ea typeface="宋体" charset="-122"/>
              </a:rPr>
              <a:t>Increase the number of Seminars, </a:t>
            </a:r>
            <a:r>
              <a:rPr lang="en-US" altLang="zh-CN" sz="2400" dirty="0" smtClean="0">
                <a:ea typeface="宋体" charset="-122"/>
              </a:rPr>
              <a:t>workshop,  </a:t>
            </a:r>
            <a:endParaRPr lang="zh-CN" altLang="en-US" sz="2400" dirty="0">
              <a:ea typeface="宋体" charset="-122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57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57</Words>
  <Application>Microsoft Office PowerPoint</Application>
  <PresentationFormat>Presentazione su schermo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Office Theme</vt:lpstr>
      <vt:lpstr>1_Office Theme</vt:lpstr>
      <vt:lpstr>2_Office Theme</vt:lpstr>
      <vt:lpstr>Custom Design</vt:lpstr>
      <vt:lpstr>Presentazione standard di PowerPoint</vt:lpstr>
      <vt:lpstr>EMC 2016 Chapter Chair Dinner and Social</vt:lpstr>
      <vt:lpstr>Chapter Status (Renewal of the Officers - January 2015) </vt:lpstr>
      <vt:lpstr>Chapter Activities</vt:lpstr>
      <vt:lpstr>Best practicies </vt:lpstr>
    </vt:vector>
  </TitlesOfParts>
  <Company>ATG Productions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Luigi Caputo</cp:lastModifiedBy>
  <cp:revision>22</cp:revision>
  <dcterms:created xsi:type="dcterms:W3CDTF">2015-07-29T21:35:17Z</dcterms:created>
  <dcterms:modified xsi:type="dcterms:W3CDTF">2016-07-22T14:39:07Z</dcterms:modified>
</cp:coreProperties>
</file>